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7" r:id="rId4"/>
    <p:sldId id="269" r:id="rId5"/>
    <p:sldId id="268" r:id="rId6"/>
    <p:sldId id="258" r:id="rId7"/>
    <p:sldId id="270" r:id="rId8"/>
    <p:sldId id="271" r:id="rId9"/>
    <p:sldId id="272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662582-EDA2-414B-A4A0-D3512B348651}" v="159" dt="2025-12-12T02:42:30.629"/>
  </p1510:revLst>
</p1510:revInfo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7" autoAdjust="0"/>
    <p:restoredTop sz="94660"/>
  </p:normalViewPr>
  <p:slideViewPr>
    <p:cSldViewPr snapToGrid="0">
      <p:cViewPr>
        <p:scale>
          <a:sx n="125" d="100"/>
          <a:sy n="125" d="100"/>
        </p:scale>
        <p:origin x="1000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1268B-8AC2-4239-8FAF-7C144C210720}" type="datetimeFigureOut">
              <a:rPr lang="en-US"/>
              <a:t>12/11/25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A2C8-71FC-43D0-BD87-0547616971F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362-6D63-40AC-BAA9-90C3AE6D5875}" type="datetimeFigureOut">
              <a:rPr lang="en-US"/>
              <a:t>12/11/25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39446-6953-447E-A4E3-E7CFBF8700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12/11/25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12/11/25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12/11/25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12/11/25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12/11/25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12/11/25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12/11/25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12/11/25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12/11/25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12/11/25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kshaj-nair/Building-the-Perfect-Beach-Playlist-BSAN-360-Final-Project-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xportify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ohansharmads/spotify-data-dictionar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Perfect Beach Playlist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204063"/>
            <a:ext cx="9601200" cy="990600"/>
          </a:xfrm>
        </p:spPr>
        <p:txBody>
          <a:bodyPr/>
          <a:lstStyle/>
          <a:p>
            <a:r>
              <a:rPr lang="en-US" dirty="0"/>
              <a:t>BSAN 360 | Akshaj Nair | </a:t>
            </a:r>
            <a:r>
              <a:rPr lang="en-US" dirty="0" err="1">
                <a:hlinkClick r:id="rId2"/>
              </a:rPr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December 12</a:t>
            </a:r>
            <a:r>
              <a:rPr lang="en-US" baseline="30000" dirty="0"/>
              <a:t>th</a:t>
            </a:r>
            <a:r>
              <a:rPr lang="en-US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7EEFD-9991-7009-8782-B0949A19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F783-83FD-CD4D-2E64-54EF6BCB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DAFB8F-381A-DDEC-BACB-F29F270B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1" y="1759566"/>
            <a:ext cx="5069840" cy="336107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Using the Elbow Method (graphing) and silhouette values I came to this conclusion:</a:t>
            </a:r>
          </a:p>
          <a:p>
            <a:r>
              <a:rPr lang="en-US" dirty="0"/>
              <a:t>Although k=2 gave the highest silhouette score, we selected k=3 to produce a more interpretable segmentation.</a:t>
            </a:r>
          </a:p>
          <a:p>
            <a:r>
              <a:rPr lang="en-US" dirty="0"/>
              <a:t>The silhouette score for k=3 (0.193) remained reasonable, and the 3-cluster solution created distinct and business-meaningful groups of songs.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C61AD-B971-15B7-B502-CE4C58FD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90" y="1165860"/>
            <a:ext cx="52197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9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5577-144B-30BC-518C-344136DF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CFEF-B443-2BA3-70B9-87CD89BA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680" y="0"/>
            <a:ext cx="2082800" cy="1088136"/>
          </a:xfrm>
        </p:spPr>
        <p:txBody>
          <a:bodyPr/>
          <a:lstStyle/>
          <a:p>
            <a:r>
              <a:rPr lang="en-US" dirty="0"/>
              <a:t>Clusters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9914DF-3C22-5D0F-6FB8-7C74BE3C0E29}"/>
              </a:ext>
            </a:extLst>
          </p:cNvPr>
          <p:cNvSpPr/>
          <p:nvPr/>
        </p:nvSpPr>
        <p:spPr>
          <a:xfrm>
            <a:off x="772160" y="1143000"/>
            <a:ext cx="2946400" cy="475488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74676A-692C-3E00-E2ED-2D191E7DAA59}"/>
              </a:ext>
            </a:extLst>
          </p:cNvPr>
          <p:cNvSpPr/>
          <p:nvPr/>
        </p:nvSpPr>
        <p:spPr>
          <a:xfrm>
            <a:off x="4622801" y="1143000"/>
            <a:ext cx="2946400" cy="475488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8A7AF8-E276-47E1-D939-67A8E4D9E7FA}"/>
              </a:ext>
            </a:extLst>
          </p:cNvPr>
          <p:cNvSpPr/>
          <p:nvPr/>
        </p:nvSpPr>
        <p:spPr>
          <a:xfrm>
            <a:off x="8473442" y="1143000"/>
            <a:ext cx="2946400" cy="475488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D7A513-E2DB-B131-FF7A-DA42E5D8228B}"/>
              </a:ext>
            </a:extLst>
          </p:cNvPr>
          <p:cNvSpPr/>
          <p:nvPr/>
        </p:nvSpPr>
        <p:spPr>
          <a:xfrm>
            <a:off x="909321" y="1277620"/>
            <a:ext cx="2672078" cy="44856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EE9369C-838E-4E4E-6DAB-38A84554880E}"/>
              </a:ext>
            </a:extLst>
          </p:cNvPr>
          <p:cNvSpPr/>
          <p:nvPr/>
        </p:nvSpPr>
        <p:spPr>
          <a:xfrm>
            <a:off x="4759961" y="1277620"/>
            <a:ext cx="2672078" cy="44856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4B8EC98-A98A-A827-1605-64D9AAA3630C}"/>
              </a:ext>
            </a:extLst>
          </p:cNvPr>
          <p:cNvSpPr/>
          <p:nvPr/>
        </p:nvSpPr>
        <p:spPr>
          <a:xfrm>
            <a:off x="8610601" y="1277620"/>
            <a:ext cx="2672078" cy="44856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481335-4D82-A34D-B6DE-9529F489CEEA}"/>
              </a:ext>
            </a:extLst>
          </p:cNvPr>
          <p:cNvSpPr txBox="1">
            <a:spLocks/>
          </p:cNvSpPr>
          <p:nvPr/>
        </p:nvSpPr>
        <p:spPr>
          <a:xfrm>
            <a:off x="1183641" y="1088136"/>
            <a:ext cx="208280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Cluster 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0344574-E4F0-0CC6-7CA8-7084C8E8FDFF}"/>
              </a:ext>
            </a:extLst>
          </p:cNvPr>
          <p:cNvSpPr txBox="1">
            <a:spLocks/>
          </p:cNvSpPr>
          <p:nvPr/>
        </p:nvSpPr>
        <p:spPr>
          <a:xfrm>
            <a:off x="5001261" y="1088136"/>
            <a:ext cx="2151378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Cluster 2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D0ED2E-73CA-84FF-9E93-0F776E2DC829}"/>
              </a:ext>
            </a:extLst>
          </p:cNvPr>
          <p:cNvSpPr txBox="1">
            <a:spLocks/>
          </p:cNvSpPr>
          <p:nvPr/>
        </p:nvSpPr>
        <p:spPr>
          <a:xfrm>
            <a:off x="8905240" y="1088136"/>
            <a:ext cx="2151378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Cluster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323BA-1E8C-5BC5-9ACB-6DF47465C747}"/>
              </a:ext>
            </a:extLst>
          </p:cNvPr>
          <p:cNvSpPr txBox="1"/>
          <p:nvPr/>
        </p:nvSpPr>
        <p:spPr>
          <a:xfrm>
            <a:off x="1117601" y="2367280"/>
            <a:ext cx="22555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Cluster 1 represents upbeat, mainstream pop tracks. These songs are </a:t>
            </a:r>
            <a:r>
              <a:rPr lang="en-US" sz="1600" b="1" dirty="0">
                <a:solidFill>
                  <a:schemeClr val="bg1"/>
                </a:solidFill>
              </a:rPr>
              <a:t>energetic, danceable, and loud, with a positive feel. </a:t>
            </a:r>
            <a:r>
              <a:rPr lang="en-US" sz="1600" dirty="0">
                <a:solidFill>
                  <a:schemeClr val="bg1"/>
                </a:solidFill>
              </a:rPr>
              <a:t>They have lower acoustic elements and slightly slower tempos, aligning with modern pop/dance production.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28A3D-5530-3924-B1FE-3E6C1EA986C2}"/>
              </a:ext>
            </a:extLst>
          </p:cNvPr>
          <p:cNvSpPr txBox="1"/>
          <p:nvPr/>
        </p:nvSpPr>
        <p:spPr>
          <a:xfrm>
            <a:off x="4985386" y="2367280"/>
            <a:ext cx="22555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Cluster 2 captures </a:t>
            </a:r>
            <a:r>
              <a:rPr lang="en-US" sz="1600" b="1" dirty="0">
                <a:solidFill>
                  <a:schemeClr val="bg1"/>
                </a:solidFill>
              </a:rPr>
              <a:t>acoustic, mellow, and lower-energy tracks. </a:t>
            </a:r>
            <a:r>
              <a:rPr lang="en-US" sz="1600" dirty="0">
                <a:solidFill>
                  <a:schemeClr val="bg1"/>
                </a:solidFill>
              </a:rPr>
              <a:t>These songs feature softer production, higher acoustic elements, more spoken/lyrical components, and generally subdued emotional tone.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B6DA79-49F6-1031-E791-522444B171B6}"/>
              </a:ext>
            </a:extLst>
          </p:cNvPr>
          <p:cNvSpPr txBox="1"/>
          <p:nvPr/>
        </p:nvSpPr>
        <p:spPr>
          <a:xfrm>
            <a:off x="8853170" y="2367280"/>
            <a:ext cx="225551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Cluster 2 represents </a:t>
            </a:r>
            <a:r>
              <a:rPr lang="en-US" sz="1600" b="1" dirty="0">
                <a:solidFill>
                  <a:schemeClr val="bg1"/>
                </a:solidFill>
              </a:rPr>
              <a:t>high-tempo, high-energy tracks—often electronic, EDM, or high-BPM pop. </a:t>
            </a:r>
            <a:r>
              <a:rPr lang="en-US" sz="1600" dirty="0">
                <a:solidFill>
                  <a:schemeClr val="bg1"/>
                </a:solidFill>
              </a:rPr>
              <a:t>These songs are fast, loud, and energetic with minimal acoustic elements. They tend to feel more intense and driving rather than upbeat or happy.</a:t>
            </a:r>
          </a:p>
        </p:txBody>
      </p:sp>
    </p:spTree>
    <p:extLst>
      <p:ext uri="{BB962C8B-B14F-4D97-AF65-F5344CB8AC3E}">
        <p14:creationId xmlns:p14="http://schemas.microsoft.com/office/powerpoint/2010/main" val="7561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20013-2F16-2377-46DB-33B064F30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FEAA-5101-5BAA-C243-43916C74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323" y="91349"/>
            <a:ext cx="4199253" cy="803148"/>
          </a:xfrm>
        </p:spPr>
        <p:txBody>
          <a:bodyPr>
            <a:normAutofit/>
          </a:bodyPr>
          <a:lstStyle/>
          <a:p>
            <a:r>
              <a:rPr lang="en-US" dirty="0"/>
              <a:t>Cluster Examples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06383C8-D3D3-5430-51C8-CB48953D7048}"/>
              </a:ext>
            </a:extLst>
          </p:cNvPr>
          <p:cNvSpPr/>
          <p:nvPr/>
        </p:nvSpPr>
        <p:spPr>
          <a:xfrm>
            <a:off x="772160" y="1143000"/>
            <a:ext cx="2946400" cy="475488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FEB9EB-F548-BCBB-18DF-0D0EF75A587A}"/>
              </a:ext>
            </a:extLst>
          </p:cNvPr>
          <p:cNvSpPr/>
          <p:nvPr/>
        </p:nvSpPr>
        <p:spPr>
          <a:xfrm>
            <a:off x="4622801" y="1143000"/>
            <a:ext cx="2946400" cy="475488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78A8D47-C4F8-23A3-34CC-F2715B1EED9E}"/>
              </a:ext>
            </a:extLst>
          </p:cNvPr>
          <p:cNvSpPr/>
          <p:nvPr/>
        </p:nvSpPr>
        <p:spPr>
          <a:xfrm>
            <a:off x="8473442" y="1143000"/>
            <a:ext cx="2946400" cy="475488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8B5899-4637-A1C1-B440-610C6E9BBBC7}"/>
              </a:ext>
            </a:extLst>
          </p:cNvPr>
          <p:cNvSpPr/>
          <p:nvPr/>
        </p:nvSpPr>
        <p:spPr>
          <a:xfrm>
            <a:off x="909321" y="1277620"/>
            <a:ext cx="2672078" cy="44856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B81656-B04F-FD8A-D74F-3C4CA95691FD}"/>
              </a:ext>
            </a:extLst>
          </p:cNvPr>
          <p:cNvSpPr/>
          <p:nvPr/>
        </p:nvSpPr>
        <p:spPr>
          <a:xfrm>
            <a:off x="4759961" y="1277620"/>
            <a:ext cx="2672078" cy="44856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670C5B1-AD32-86E3-DE68-A7A46BDD788C}"/>
              </a:ext>
            </a:extLst>
          </p:cNvPr>
          <p:cNvSpPr/>
          <p:nvPr/>
        </p:nvSpPr>
        <p:spPr>
          <a:xfrm>
            <a:off x="8610601" y="1277620"/>
            <a:ext cx="2672078" cy="44856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C0755E-A600-D59A-C1C2-BEE43F1B5462}"/>
              </a:ext>
            </a:extLst>
          </p:cNvPr>
          <p:cNvSpPr txBox="1">
            <a:spLocks/>
          </p:cNvSpPr>
          <p:nvPr/>
        </p:nvSpPr>
        <p:spPr>
          <a:xfrm>
            <a:off x="1183641" y="1088136"/>
            <a:ext cx="208280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Cluster 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C0ADCDA-C86B-311C-B906-AF02FA662CC5}"/>
              </a:ext>
            </a:extLst>
          </p:cNvPr>
          <p:cNvSpPr txBox="1">
            <a:spLocks/>
          </p:cNvSpPr>
          <p:nvPr/>
        </p:nvSpPr>
        <p:spPr>
          <a:xfrm>
            <a:off x="5001261" y="1088136"/>
            <a:ext cx="2151378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Cluster 2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0FC7685-ADD7-3929-D9FE-1D8CB202C75F}"/>
              </a:ext>
            </a:extLst>
          </p:cNvPr>
          <p:cNvSpPr txBox="1">
            <a:spLocks/>
          </p:cNvSpPr>
          <p:nvPr/>
        </p:nvSpPr>
        <p:spPr>
          <a:xfrm>
            <a:off x="8905240" y="1088136"/>
            <a:ext cx="2151378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Cluster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EAAA5-0897-9FDB-BC23-8B44720F310C}"/>
              </a:ext>
            </a:extLst>
          </p:cNvPr>
          <p:cNvSpPr txBox="1"/>
          <p:nvPr/>
        </p:nvSpPr>
        <p:spPr>
          <a:xfrm>
            <a:off x="1117601" y="4681729"/>
            <a:ext cx="2255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Teenage Dirtbag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Wheatus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DBBB0-0D9E-5CB6-DF16-A4BD8802ED75}"/>
              </a:ext>
            </a:extLst>
          </p:cNvPr>
          <p:cNvSpPr txBox="1"/>
          <p:nvPr/>
        </p:nvSpPr>
        <p:spPr>
          <a:xfrm>
            <a:off x="5001261" y="4681729"/>
            <a:ext cx="22555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Hey There Delilah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Plain White T’s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CEEEE-EDA3-7976-9B19-3CDFE38D693E}"/>
              </a:ext>
            </a:extLst>
          </p:cNvPr>
          <p:cNvSpPr txBox="1"/>
          <p:nvPr/>
        </p:nvSpPr>
        <p:spPr>
          <a:xfrm>
            <a:off x="8905240" y="4681729"/>
            <a:ext cx="22555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Drugs N Hella Melodies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Don Tolliver &amp; Kali Uchis</a:t>
            </a:r>
          </a:p>
        </p:txBody>
      </p:sp>
      <p:pic>
        <p:nvPicPr>
          <p:cNvPr id="14338" name="Picture 2" descr="Wheatus – Teenage Dirtbag Lyrics | Genius Lyrics">
            <a:extLst>
              <a:ext uri="{FF2B5EF4-FFF2-40B4-BE49-F238E27FC236}">
                <a16:creationId xmlns:a16="http://schemas.microsoft.com/office/drawing/2014/main" id="{9F470E2C-316C-599E-96BA-0F2D71A9C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66" y="2270125"/>
            <a:ext cx="2322576" cy="23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ey There Delilah - song and lyrics by Plain White T's | Spotify">
            <a:extLst>
              <a:ext uri="{FF2B5EF4-FFF2-40B4-BE49-F238E27FC236}">
                <a16:creationId xmlns:a16="http://schemas.microsoft.com/office/drawing/2014/main" id="{A2C5FD45-8BA3-F09F-FAEC-2BCEA7D30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61" y="2270125"/>
            <a:ext cx="2322576" cy="23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Life of a Don - Wikipedia">
            <a:extLst>
              <a:ext uri="{FF2B5EF4-FFF2-40B4-BE49-F238E27FC236}">
                <a16:creationId xmlns:a16="http://schemas.microsoft.com/office/drawing/2014/main" id="{BDDABBE0-EED4-3B01-5330-D9147CB6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41" y="2270125"/>
            <a:ext cx="2322576" cy="23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93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FB83F-F5C8-89F5-86A6-4A3F8533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0775-BDD8-9678-A1BE-24B81310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F873-2B91-FE22-D482-CED803E16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572768"/>
            <a:ext cx="5660571" cy="333886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I can sleep at night knowing that there is some logic to what songs we like to listen to when we’re at the beach. </a:t>
            </a:r>
          </a:p>
          <a:p>
            <a:pPr marL="45720" indent="0">
              <a:buNone/>
            </a:pPr>
            <a:r>
              <a:rPr lang="en-US" b="1" dirty="0"/>
              <a:t>I think it follows a journey of excitement to go to the beach, relaxation and reflection, and positive vibes towards the end of a perfect day!</a:t>
            </a:r>
          </a:p>
          <a:p>
            <a:pPr marL="45720" indent="0">
              <a:buNone/>
            </a:pPr>
            <a:r>
              <a:rPr lang="en-US" dirty="0"/>
              <a:t>I think that I will continue to work on this project to continue to build a more predictive model. Stay tuned!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7" name="Picture 6" descr="A sunset over a beach&#10;&#10;AI-generated content may be incorrect.">
            <a:extLst>
              <a:ext uri="{FF2B5EF4-FFF2-40B4-BE49-F238E27FC236}">
                <a16:creationId xmlns:a16="http://schemas.microsoft.com/office/drawing/2014/main" id="{84538D78-9999-63F8-7D2C-5434BDC3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16869" y="1519319"/>
            <a:ext cx="4594352" cy="34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9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572768"/>
            <a:ext cx="5660571" cy="333886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I go to the beach with my friends all the time and it is always a fight to pick who gets to control the speaker.</a:t>
            </a:r>
          </a:p>
          <a:p>
            <a:pPr marL="45720" indent="0">
              <a:buNone/>
            </a:pPr>
            <a:r>
              <a:rPr lang="en-US" dirty="0"/>
              <a:t>Last summer I was tired of the bickering, and we decided to make a group playlist.</a:t>
            </a:r>
          </a:p>
          <a:p>
            <a:pPr marL="45720" indent="0">
              <a:buNone/>
            </a:pPr>
            <a:r>
              <a:rPr lang="en-US" dirty="0"/>
              <a:t>I noticed a lot of songs I liked and enjoyed, but also quite a few I did not know.</a:t>
            </a:r>
          </a:p>
          <a:p>
            <a:pPr marL="45720" indent="0">
              <a:buNone/>
            </a:pPr>
            <a:r>
              <a:rPr lang="en-US" dirty="0"/>
              <a:t>So I began to think –</a:t>
            </a:r>
            <a:r>
              <a:rPr lang="en-US" b="1" dirty="0"/>
              <a:t>what about a song makes it a “beach song”?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FBE94D-FD0C-C443-EB1A-DD16D1232C63}"/>
              </a:ext>
            </a:extLst>
          </p:cNvPr>
          <p:cNvSpPr/>
          <p:nvPr/>
        </p:nvSpPr>
        <p:spPr>
          <a:xfrm>
            <a:off x="7733212" y="1572768"/>
            <a:ext cx="3405051" cy="271707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moji">
            <a:extLst>
              <a:ext uri="{FF2B5EF4-FFF2-40B4-BE49-F238E27FC236}">
                <a16:creationId xmlns:a16="http://schemas.microsoft.com/office/drawing/2014/main" id="{2444A56A-041E-9923-90B5-EE111984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81" y="1679447"/>
            <a:ext cx="2610395" cy="26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F90F51-9F4C-5208-C8F7-2C2BADD31D81}"/>
              </a:ext>
            </a:extLst>
          </p:cNvPr>
          <p:cNvSpPr txBox="1">
            <a:spLocks/>
          </p:cNvSpPr>
          <p:nvPr/>
        </p:nvSpPr>
        <p:spPr>
          <a:xfrm>
            <a:off x="7733211" y="4396521"/>
            <a:ext cx="3405051" cy="395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en-US" dirty="0"/>
              <a:t>My Friends &amp; I</a:t>
            </a: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8C29-9F7A-29B9-CEF3-F0279134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Dataset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7AB363-85F6-013F-8EEE-00C3F7B8B316}"/>
              </a:ext>
            </a:extLst>
          </p:cNvPr>
          <p:cNvSpPr/>
          <p:nvPr/>
        </p:nvSpPr>
        <p:spPr>
          <a:xfrm>
            <a:off x="374469" y="4865042"/>
            <a:ext cx="2734491" cy="100671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F23612-22E0-CB74-C631-4468940C2FEA}"/>
              </a:ext>
            </a:extLst>
          </p:cNvPr>
          <p:cNvSpPr/>
          <p:nvPr/>
        </p:nvSpPr>
        <p:spPr>
          <a:xfrm>
            <a:off x="3277326" y="4865042"/>
            <a:ext cx="2734491" cy="100671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96D54F-02EC-FE2F-08F4-51DFB95D9DF0}"/>
              </a:ext>
            </a:extLst>
          </p:cNvPr>
          <p:cNvSpPr/>
          <p:nvPr/>
        </p:nvSpPr>
        <p:spPr>
          <a:xfrm>
            <a:off x="6180183" y="4865042"/>
            <a:ext cx="2734491" cy="100671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BF247F-FF1B-4CBD-B8EC-68A84483347F}"/>
              </a:ext>
            </a:extLst>
          </p:cNvPr>
          <p:cNvSpPr/>
          <p:nvPr/>
        </p:nvSpPr>
        <p:spPr>
          <a:xfrm>
            <a:off x="9083040" y="4865042"/>
            <a:ext cx="2734491" cy="100671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92FC2-33D2-E0B5-F90A-CAECF2382855}"/>
              </a:ext>
            </a:extLst>
          </p:cNvPr>
          <p:cNvSpPr txBox="1"/>
          <p:nvPr/>
        </p:nvSpPr>
        <p:spPr>
          <a:xfrm>
            <a:off x="1091536" y="518373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126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7A7BA-C1B9-194A-2864-66C2418DF172}"/>
              </a:ext>
            </a:extLst>
          </p:cNvPr>
          <p:cNvSpPr txBox="1"/>
          <p:nvPr/>
        </p:nvSpPr>
        <p:spPr>
          <a:xfrm>
            <a:off x="3843988" y="5183731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24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21542-FD97-EC76-C55A-A991A083873D}"/>
              </a:ext>
            </a:extLst>
          </p:cNvPr>
          <p:cNvSpPr txBox="1"/>
          <p:nvPr/>
        </p:nvSpPr>
        <p:spPr>
          <a:xfrm>
            <a:off x="6303337" y="5183731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96 Different Artists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98018-DEA2-F21D-503E-666EFB9BA704}"/>
              </a:ext>
            </a:extLst>
          </p:cNvPr>
          <p:cNvSpPr txBox="1"/>
          <p:nvPr/>
        </p:nvSpPr>
        <p:spPr>
          <a:xfrm>
            <a:off x="9292756" y="5183731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12 Audio Features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45E827-CBAC-C384-23A2-CC1701980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755" y="1761962"/>
            <a:ext cx="7169631" cy="23659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dataset came directly from a Spotify export</a:t>
            </a:r>
          </a:p>
          <a:p>
            <a:pPr lvl="1"/>
            <a:r>
              <a:rPr lang="en-US" dirty="0">
                <a:hlinkClick r:id="rId2"/>
              </a:rPr>
              <a:t>https://exportify.net</a:t>
            </a:r>
            <a:r>
              <a:rPr lang="en-US" dirty="0"/>
              <a:t> – turned the playlist into a CSV</a:t>
            </a:r>
          </a:p>
          <a:p>
            <a:r>
              <a:rPr lang="en-US" dirty="0"/>
              <a:t>CSV file comes clean and organized with Tracks, Albums, Artists, and labels for each row</a:t>
            </a:r>
          </a:p>
          <a:p>
            <a:r>
              <a:rPr lang="en-US" dirty="0"/>
              <a:t>Includes descriptive analytics for each track (danceability, </a:t>
            </a:r>
            <a:r>
              <a:rPr lang="en-US" dirty="0" err="1"/>
              <a:t>acousticness</a:t>
            </a:r>
            <a:r>
              <a:rPr lang="en-US" dirty="0"/>
              <a:t>, tempo, key, loudness, valence)</a:t>
            </a:r>
          </a:p>
          <a:p>
            <a:r>
              <a:rPr lang="en-US" dirty="0"/>
              <a:t>Three people added songs to the playlist</a:t>
            </a:r>
          </a:p>
          <a:p>
            <a:endParaRPr lang="en-US" dirty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2" name="Picture 4" descr="Currents (album) - Wikipedia">
            <a:extLst>
              <a:ext uri="{FF2B5EF4-FFF2-40B4-BE49-F238E27FC236}">
                <a16:creationId xmlns:a16="http://schemas.microsoft.com/office/drawing/2014/main" id="{57609F1C-C76A-0DAD-813B-9AFF937E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95" y="1761962"/>
            <a:ext cx="1589314" cy="158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annel Orange - Wikipedia">
            <a:extLst>
              <a:ext uri="{FF2B5EF4-FFF2-40B4-BE49-F238E27FC236}">
                <a16:creationId xmlns:a16="http://schemas.microsoft.com/office/drawing/2014/main" id="{B757CB8D-47DD-648E-214B-0A22E7D9E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281" y="2321727"/>
            <a:ext cx="1589314" cy="158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4A5DE8-57F7-99ED-0FEE-91300C04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79" y="1030302"/>
            <a:ext cx="1589314" cy="158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rboy (album) - Wikipedia">
            <a:extLst>
              <a:ext uri="{FF2B5EF4-FFF2-40B4-BE49-F238E27FC236}">
                <a16:creationId xmlns:a16="http://schemas.microsoft.com/office/drawing/2014/main" id="{36643C91-889C-5F10-459D-62E1DEE8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8" y="3204522"/>
            <a:ext cx="1413038" cy="14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1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CE95-6730-EC4D-92EC-5A8C1D9F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Abridged Data Dictionary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2CE60D-6F66-9CF3-50E9-7AF6A107E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4851" y="1480935"/>
            <a:ext cx="11222989" cy="431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Larger List Can Be Found - </a:t>
            </a:r>
            <a:r>
              <a:rPr lang="en-US" altLang="en-US" sz="1600" dirty="0">
                <a:solidFill>
                  <a:schemeClr val="tx1"/>
                </a:solidFill>
                <a:hlinkClick r:id="rId2"/>
              </a:rPr>
              <a:t>https://www.kaggle.com/datasets/rohansharmads/spotify-data-dictionary</a:t>
            </a:r>
            <a:r>
              <a:rPr lang="en-US" altLang="en-US" sz="1600" dirty="0">
                <a:solidFill>
                  <a:schemeClr val="tx1"/>
                </a:solidFill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danceability: Danceability describes how suitable a track is for dancing based on a combination of musical elements including tempo, rhythm stability, beat strength, and overall regularity. 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energy: Energy is a measure from 0.0 to 1.0 and represents a perceptual measure of intensity and activity. 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key: The key the track is in. Integers map to pitches using standard Pitch Class notation. 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600" dirty="0">
                <a:solidFill>
                  <a:schemeClr val="tx1"/>
                </a:solidFill>
              </a:rPr>
              <a:t>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oudness: The overall loudness of a track in decibels (dB)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mode: Mode indicates the modality (major or minor) of a track, the type of scale from which its melodic content is derived. 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speechiness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Speechiness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detects the presence of spoken words in a track. 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acousticness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 confidence measure from 0.0 to 1.0 of whether the track is acoustic. 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instrumentalness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Predicts whether a track contains no vocals. "Ooh" and "aah" sounds are treated as instrumental in this context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liveness: Detects the presence of an audience in the recording. Higher liveness values represent an increased probability that the track was performed live. 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valence: A measure from 0.0 to 1.0 describing the musical positiveness conveyed by a track. 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600" dirty="0">
                <a:solidFill>
                  <a:schemeClr val="tx1"/>
                </a:solidFill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empo: The overall estimated tempo of a track in beats per minute (BPM).</a:t>
            </a:r>
          </a:p>
          <a:p>
            <a:pPr marL="2286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time_signature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An estimated time signature. </a:t>
            </a:r>
          </a:p>
        </p:txBody>
      </p:sp>
    </p:spTree>
    <p:extLst>
      <p:ext uri="{BB962C8B-B14F-4D97-AF65-F5344CB8AC3E}">
        <p14:creationId xmlns:p14="http://schemas.microsoft.com/office/powerpoint/2010/main" val="65692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36ED1-8B34-A52B-28F8-C3E857214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FE2A-71B3-D7BA-6955-8C1963BF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6FD4-C760-EA77-C649-C4912D90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759567"/>
            <a:ext cx="5660571" cy="3338866"/>
          </a:xfrm>
        </p:spPr>
        <p:txBody>
          <a:bodyPr>
            <a:normAutofit/>
          </a:bodyPr>
          <a:lstStyle/>
          <a:p>
            <a:pPr marL="502920" indent="-457200">
              <a:buAutoNum type="arabicPeriod"/>
            </a:pPr>
            <a:r>
              <a:rPr lang="en-US" b="1" dirty="0"/>
              <a:t>What traits about a certain song fits the criteria to be a Beach Song for the playlist? </a:t>
            </a:r>
          </a:p>
          <a:p>
            <a:pPr marL="502920" indent="-457200">
              <a:buAutoNum type="arabicPeriod"/>
            </a:pPr>
            <a:r>
              <a:rPr lang="en-US" dirty="0"/>
              <a:t>Is there a certain decade of music (70's, 80's, 90's, 2000's, </a:t>
            </a:r>
            <a:r>
              <a:rPr lang="en-US" dirty="0" err="1"/>
              <a:t>etc</a:t>
            </a:r>
            <a:r>
              <a:rPr lang="en-US" dirty="0"/>
              <a:t>)?    I can use the release date column to see what comes up the most often in the playlist. </a:t>
            </a:r>
          </a:p>
          <a:p>
            <a:pPr marL="502920" indent="-457200">
              <a:buAutoNum type="arabicPeriod"/>
            </a:pPr>
            <a:r>
              <a:rPr lang="en-US" dirty="0"/>
              <a:t>Is there an overall tempo that needs to be present for us to relax on the beach unbothered or does it vary?     </a:t>
            </a:r>
            <a:endParaRPr lang="en-US" b="1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BA961E-9D78-56EC-13F0-EFD75199BBD4}"/>
              </a:ext>
            </a:extLst>
          </p:cNvPr>
          <p:cNvSpPr/>
          <p:nvPr/>
        </p:nvSpPr>
        <p:spPr>
          <a:xfrm>
            <a:off x="7733212" y="2011680"/>
            <a:ext cx="3405052" cy="2278162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947417-CDC3-BB22-1045-3399926521DC}"/>
              </a:ext>
            </a:extLst>
          </p:cNvPr>
          <p:cNvSpPr txBox="1">
            <a:spLocks/>
          </p:cNvSpPr>
          <p:nvPr/>
        </p:nvSpPr>
        <p:spPr>
          <a:xfrm>
            <a:off x="7733211" y="4396521"/>
            <a:ext cx="3405051" cy="548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en-US" dirty="0"/>
              <a:t>Mac Demarco, Frank Ocean, Tame Impala</a:t>
            </a:r>
          </a:p>
        </p:txBody>
      </p:sp>
      <p:pic>
        <p:nvPicPr>
          <p:cNvPr id="4098" name="Picture 2" descr="Rosie Danvers &amp; Frank Ocean - Lush Strings in Oceanic Harmonies">
            <a:extLst>
              <a:ext uri="{FF2B5EF4-FFF2-40B4-BE49-F238E27FC236}">
                <a16:creationId xmlns:a16="http://schemas.microsoft.com/office/drawing/2014/main" id="{562E335A-97DC-25DD-9EFF-84FBB13AF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657" y="2239453"/>
            <a:ext cx="1432899" cy="205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ust a transparent version of Kevin Parker for your pleasure #1 : r/ TameImpala">
            <a:extLst>
              <a:ext uri="{FF2B5EF4-FFF2-40B4-BE49-F238E27FC236}">
                <a16:creationId xmlns:a16="http://schemas.microsoft.com/office/drawing/2014/main" id="{AFB27025-4063-602F-6CC2-4A59BE98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149" y="2778034"/>
            <a:ext cx="1504809" cy="151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c Demarco AI Voice Generator | Jammable AI Covers">
            <a:extLst>
              <a:ext uri="{FF2B5EF4-FFF2-40B4-BE49-F238E27FC236}">
                <a16:creationId xmlns:a16="http://schemas.microsoft.com/office/drawing/2014/main" id="{B63076E4-4851-BE03-A1D3-B922F8EF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26" y="2667112"/>
            <a:ext cx="1543110" cy="162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2E15C1-4026-B048-8EFD-D022750FFC72}"/>
              </a:ext>
            </a:extLst>
          </p:cNvPr>
          <p:cNvSpPr txBox="1">
            <a:spLocks/>
          </p:cNvSpPr>
          <p:nvPr/>
        </p:nvSpPr>
        <p:spPr>
          <a:xfrm>
            <a:off x="2185851" y="5218466"/>
            <a:ext cx="3405051" cy="395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1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606" y="4413505"/>
            <a:ext cx="5461039" cy="1088136"/>
          </a:xfrm>
        </p:spPr>
        <p:txBody>
          <a:bodyPr>
            <a:normAutofit/>
          </a:bodyPr>
          <a:lstStyle/>
          <a:p>
            <a:r>
              <a:rPr lang="en-US" sz="3600" dirty="0"/>
              <a:t>Exploratory Data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2AE32A-9B5A-FFED-5076-909591E70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553" y="1564541"/>
            <a:ext cx="5339147" cy="31794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1A293-3DC3-FA03-AA99-44676A1B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8" y="3429000"/>
            <a:ext cx="3207234" cy="2340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C21BB-BD7C-27F7-4EFB-8D3E6F9E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340" y="103632"/>
            <a:ext cx="3265547" cy="2340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8522B-132B-AF95-4886-4A948E516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2" y="103632"/>
            <a:ext cx="3315530" cy="2340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9D7D47-2541-1854-2811-0D5D71A28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8340" y="3429000"/>
            <a:ext cx="320723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619E-C6D6-74D7-3B56-5BC303D0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C7797-9DB5-044A-A043-C8E0E2776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This is a classification task with potential to better understand how to build a model to predict what songs “make the cut.”</a:t>
            </a:r>
          </a:p>
          <a:p>
            <a:pPr marL="502920" indent="-457200">
              <a:buAutoNum type="arabicPeriod"/>
            </a:pPr>
            <a:r>
              <a:rPr lang="en-US" dirty="0"/>
              <a:t>Principal Component Analysis (PCA)</a:t>
            </a:r>
          </a:p>
          <a:p>
            <a:pPr marL="777240" lvl="1" indent="-457200">
              <a:buAutoNum type="arabicPeriod"/>
            </a:pPr>
            <a:r>
              <a:rPr lang="en-US" dirty="0"/>
              <a:t>Since there are so many columns that depict why certain songs are apart of the playlist, before any further analysis I want to simplify what I am working with</a:t>
            </a:r>
          </a:p>
          <a:p>
            <a:pPr marL="502920" indent="-457200">
              <a:buAutoNum type="arabicPeriod"/>
            </a:pPr>
            <a:r>
              <a:rPr lang="en-US" dirty="0"/>
              <a:t>K-Means Clustering</a:t>
            </a:r>
          </a:p>
          <a:p>
            <a:pPr marL="777240" lvl="1" indent="-457200">
              <a:buAutoNum type="arabicPeriod"/>
            </a:pPr>
            <a:r>
              <a:rPr lang="en-US" dirty="0"/>
              <a:t>Using the principal components, I established a cut off and ran testing to effectively group the songs in the playlist into clusters, which I could interpret easily</a:t>
            </a:r>
          </a:p>
          <a:p>
            <a:pPr marL="777240" lvl="1" indent="-457200">
              <a:buAutoNum type="arabicPeriod"/>
            </a:pPr>
            <a:endParaRPr lang="en-US" dirty="0"/>
          </a:p>
          <a:p>
            <a:pPr marL="502920" indent="-457200">
              <a:buAutoNum type="arabicPeriod"/>
            </a:pPr>
            <a:endParaRPr lang="en-US" dirty="0"/>
          </a:p>
        </p:txBody>
      </p:sp>
      <p:pic>
        <p:nvPicPr>
          <p:cNvPr id="6146" name="Picture 2" descr="Tyler The Creator (PNG) | Official PSDs">
            <a:extLst>
              <a:ext uri="{FF2B5EF4-FFF2-40B4-BE49-F238E27FC236}">
                <a16:creationId xmlns:a16="http://schemas.microsoft.com/office/drawing/2014/main" id="{DEA03B0A-EE66-8F90-1DC7-B11CAC770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49" y="4404360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200+] Sade Png Images | Wallpapers.com">
            <a:extLst>
              <a:ext uri="{FF2B5EF4-FFF2-40B4-BE49-F238E27FC236}">
                <a16:creationId xmlns:a16="http://schemas.microsoft.com/office/drawing/2014/main" id="{DE5E7E56-9164-9B2F-20FD-E8403756C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1680" y="4373880"/>
            <a:ext cx="2484120" cy="24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DC8A40-C38A-1ECB-58F5-F204508CCE5F}"/>
              </a:ext>
            </a:extLst>
          </p:cNvPr>
          <p:cNvSpPr txBox="1">
            <a:spLocks/>
          </p:cNvSpPr>
          <p:nvPr/>
        </p:nvSpPr>
        <p:spPr>
          <a:xfrm>
            <a:off x="4393473" y="5615940"/>
            <a:ext cx="3405051" cy="54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en-US" dirty="0"/>
              <a:t>Sade &amp; Tyler, The Creator</a:t>
            </a:r>
          </a:p>
        </p:txBody>
      </p:sp>
    </p:spTree>
    <p:extLst>
      <p:ext uri="{BB962C8B-B14F-4D97-AF65-F5344CB8AC3E}">
        <p14:creationId xmlns:p14="http://schemas.microsoft.com/office/powerpoint/2010/main" val="236249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89CAB-CECA-A120-AA98-6D5BAEA2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F11E-FD03-E0C6-F61A-E9DD57D1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81720-39B8-9164-A422-85791E3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5" y="1399540"/>
            <a:ext cx="6003819" cy="4058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DDA789-0161-07CF-4C03-7E1AF8D5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105" y="1401572"/>
            <a:ext cx="5073650" cy="40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7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9BD-A49D-E152-1831-386EEB096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9DDD-BA9F-B54F-4392-0B0A6028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584E1-5CBE-C02D-8064-2A53C7F3D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637" y="2453640"/>
            <a:ext cx="7792721" cy="138684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dirty="0"/>
              <a:t>Based on the Scree Plot and using the “70-80%” rule, I chose to use </a:t>
            </a:r>
            <a:r>
              <a:rPr lang="en-US" b="1" dirty="0"/>
              <a:t>4 components</a:t>
            </a:r>
          </a:p>
          <a:p>
            <a:pPr marL="45720" indent="0" algn="ctr">
              <a:buNone/>
            </a:pPr>
            <a:r>
              <a:rPr lang="en-US" dirty="0"/>
              <a:t>Then we get into K-Means Clustering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A3B407-7001-8D0A-7957-B0CC1F3EFED2}"/>
              </a:ext>
            </a:extLst>
          </p:cNvPr>
          <p:cNvSpPr txBox="1">
            <a:spLocks/>
          </p:cNvSpPr>
          <p:nvPr/>
        </p:nvSpPr>
        <p:spPr>
          <a:xfrm>
            <a:off x="4393473" y="5615940"/>
            <a:ext cx="3405051" cy="548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en-US" dirty="0"/>
              <a:t>Brent Faiyaz &amp; Childish Gambino</a:t>
            </a:r>
          </a:p>
        </p:txBody>
      </p:sp>
      <p:pic>
        <p:nvPicPr>
          <p:cNvPr id="10242" name="Picture 2" descr="childish gambino – YOU SHOULD HEAR">
            <a:extLst>
              <a:ext uri="{FF2B5EF4-FFF2-40B4-BE49-F238E27FC236}">
                <a16:creationId xmlns:a16="http://schemas.microsoft.com/office/drawing/2014/main" id="{348DE898-DD40-445C-96DE-FD689A2D0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513" y="4395724"/>
            <a:ext cx="2458720" cy="24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rent Faiyaz Model AI Voice Generator | Jammable AI Covers">
            <a:extLst>
              <a:ext uri="{FF2B5EF4-FFF2-40B4-BE49-F238E27FC236}">
                <a16:creationId xmlns:a16="http://schemas.microsoft.com/office/drawing/2014/main" id="{0CFF9FD5-4EB4-AF91-EC09-5849CF3AE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" y="4643120"/>
            <a:ext cx="2450645" cy="221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84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ainting presentation (widescreen).potx" id="{7D8F5DB3-F878-46D5-AF2D-2DD5B7369221}" vid="{9251DF30-C224-466C-9BFA-3064FAD55731}"/>
    </a:ext>
  </a:extLst>
</a:theme>
</file>

<file path=ppt/theme/theme2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16x9</Template>
  <TotalTime>218</TotalTime>
  <Words>954</Words>
  <Application>Microsoft Macintosh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Georgia</vt:lpstr>
      <vt:lpstr>Ocean 16x9</vt:lpstr>
      <vt:lpstr>Building the Perfect Beach Playlist</vt:lpstr>
      <vt:lpstr>Premise</vt:lpstr>
      <vt:lpstr>Exploring The Dataset</vt:lpstr>
      <vt:lpstr>Abridged Data Dictionary</vt:lpstr>
      <vt:lpstr>Key Questions Asked</vt:lpstr>
      <vt:lpstr>Exploratory Data Analysis</vt:lpstr>
      <vt:lpstr>The Process</vt:lpstr>
      <vt:lpstr>PCA Results</vt:lpstr>
      <vt:lpstr>PCA Interpretation</vt:lpstr>
      <vt:lpstr>K-Means Clustering</vt:lpstr>
      <vt:lpstr>Clusters</vt:lpstr>
      <vt:lpstr>Cluster Examples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Nair,Akshaj</dc:creator>
  <cp:lastModifiedBy>Nair,Akshaj</cp:lastModifiedBy>
  <cp:revision>2</cp:revision>
  <dcterms:created xsi:type="dcterms:W3CDTF">2025-12-11T23:05:08Z</dcterms:created>
  <dcterms:modified xsi:type="dcterms:W3CDTF">2025-12-12T02:43:22Z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